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5" r:id="rId3"/>
    <p:sldId id="271" r:id="rId4"/>
    <p:sldId id="272" r:id="rId5"/>
    <p:sldId id="261" r:id="rId6"/>
    <p:sldId id="275" r:id="rId7"/>
    <p:sldId id="276" r:id="rId8"/>
    <p:sldId id="277" r:id="rId9"/>
    <p:sldId id="286" r:id="rId10"/>
    <p:sldId id="273" r:id="rId11"/>
    <p:sldId id="266" r:id="rId12"/>
    <p:sldId id="280" r:id="rId13"/>
    <p:sldId id="257" r:id="rId14"/>
    <p:sldId id="287" r:id="rId15"/>
    <p:sldId id="284" r:id="rId16"/>
    <p:sldId id="270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57007"/>
  </p:normalViewPr>
  <p:slideViewPr>
    <p:cSldViewPr snapToGrid="0" showGuides="1">
      <p:cViewPr>
        <p:scale>
          <a:sx n="54" d="100"/>
          <a:sy n="54" d="100"/>
        </p:scale>
        <p:origin x="2040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0E854-9FDA-42DA-A750-156BB715C461}" type="datetimeFigureOut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1712D-F16F-4D35-8C62-94756A9E7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78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I’m Jaehyun Song from team M.</a:t>
            </a:r>
          </a:p>
          <a:p>
            <a:r>
              <a:rPr lang="en-US" altLang="ko-KR" dirty="0"/>
              <a:t>This is our Midterm presentation.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9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function requires pose estimation model. As we mentioned previously, we are using the </a:t>
            </a:r>
            <a:r>
              <a:rPr lang="en-US" dirty="0" err="1"/>
              <a:t>mediapipe</a:t>
            </a:r>
            <a:r>
              <a:rPr lang="en-US" dirty="0"/>
              <a:t> by Google.</a:t>
            </a:r>
          </a:p>
          <a:p>
            <a:r>
              <a:rPr lang="en-US" dirty="0"/>
              <a:t>It’s an open source that specializes in real-time multimedia data processing and analysis.</a:t>
            </a:r>
          </a:p>
          <a:p>
            <a:r>
              <a:rPr lang="en-US" dirty="0"/>
              <a:t>It consists of two models, pose detection and pose </a:t>
            </a:r>
            <a:r>
              <a:rPr lang="en-US" dirty="0" err="1"/>
              <a:t>landmarker</a:t>
            </a:r>
            <a:r>
              <a:rPr lang="en-US" dirty="0"/>
              <a:t>.</a:t>
            </a:r>
          </a:p>
          <a:p>
            <a:r>
              <a:rPr lang="en-US" dirty="0"/>
              <a:t>Pose detection model </a:t>
            </a:r>
            <a:r>
              <a:rPr lang="en-US" dirty="0" err="1"/>
              <a:t>literaly</a:t>
            </a:r>
            <a:r>
              <a:rPr lang="en-US" dirty="0"/>
              <a:t> detects the presence of bodies.</a:t>
            </a:r>
          </a:p>
          <a:p>
            <a:r>
              <a:rPr lang="en-US" dirty="0"/>
              <a:t>We utilized detection-related function a lot, because we also had to check whether the user is being recognized before start.</a:t>
            </a:r>
          </a:p>
          <a:p>
            <a:r>
              <a:rPr lang="en-US" dirty="0"/>
              <a:t>Then pose </a:t>
            </a:r>
            <a:r>
              <a:rPr lang="en-US" dirty="0" err="1"/>
              <a:t>landmarker</a:t>
            </a:r>
            <a:r>
              <a:rPr lang="en-US" dirty="0"/>
              <a:t> model follows, which adds a complete mapping of the pose. It outputs an estimate of 33 3-d pose landmarks.</a:t>
            </a:r>
          </a:p>
          <a:p>
            <a:r>
              <a:rPr lang="en-US" dirty="0"/>
              <a:t>We are using this landmarks when </a:t>
            </a:r>
            <a:r>
              <a:rPr lang="en-US" dirty="0" err="1"/>
              <a:t>calculationg</a:t>
            </a:r>
            <a:r>
              <a:rPr lang="en-US" dirty="0"/>
              <a:t> joint angles.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8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frontend, we implemented </a:t>
            </a:r>
            <a:r>
              <a:rPr lang="en-US" dirty="0" err="1"/>
              <a:t>mediapipe</a:t>
            </a:r>
            <a:r>
              <a:rPr lang="en-US" dirty="0"/>
              <a:t> in react successfully, so we can get the pose landmarks easily.</a:t>
            </a:r>
          </a:p>
          <a:p>
            <a:r>
              <a:rPr lang="en-US" dirty="0"/>
              <a:t>We created base pages like homepage, instruction and yoga coach page, and implemented calculation functions.</a:t>
            </a:r>
          </a:p>
          <a:p>
            <a:r>
              <a:rPr lang="en-US" dirty="0"/>
              <a:t>Moreover we managed to apply UI design on our pages.</a:t>
            </a:r>
          </a:p>
          <a:p>
            <a:endParaRPr lang="en-US" dirty="0"/>
          </a:p>
          <a:p>
            <a:r>
              <a:rPr lang="en-US" dirty="0"/>
              <a:t>On backend, we initialized a server instance. We could install larger and faster one thanks to the support fund.</a:t>
            </a:r>
          </a:p>
          <a:p>
            <a:r>
              <a:rPr lang="en-US" dirty="0"/>
              <a:t>We built spring backend project and checked that we can release </a:t>
            </a:r>
            <a:r>
              <a:rPr lang="en-US" dirty="0" err="1"/>
              <a:t>combinig</a:t>
            </a:r>
            <a:r>
              <a:rPr lang="en-US" dirty="0"/>
              <a:t> react and spring.</a:t>
            </a:r>
          </a:p>
          <a:p>
            <a:r>
              <a:rPr lang="en-US" dirty="0"/>
              <a:t>About angle checking, frontend calculate the angles and the value of it is sent to the backend. </a:t>
            </a:r>
          </a:p>
          <a:p>
            <a:r>
              <a:rPr lang="en-US" dirty="0"/>
              <a:t>Backend is responsible for checking it’s correctness within 5% error range, and we made it roughly.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4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sure it’s really hard to understand other’s project by some slides, so we made the demo video.</a:t>
            </a:r>
          </a:p>
          <a:p>
            <a:r>
              <a:rPr lang="en-US" dirty="0"/>
              <a:t>We recorded the whole webpage we built so far.</a:t>
            </a:r>
          </a:p>
          <a:p>
            <a:r>
              <a:rPr lang="en-US" dirty="0"/>
              <a:t>We set that the face and elbow should be recognized.</a:t>
            </a:r>
          </a:p>
          <a:p>
            <a:r>
              <a:rPr lang="en-US" dirty="0"/>
              <a:t>Then we can start doing yoga.</a:t>
            </a:r>
          </a:p>
          <a:p>
            <a:endParaRPr lang="en-US" dirty="0"/>
          </a:p>
          <a:p>
            <a:r>
              <a:rPr lang="en-US" dirty="0"/>
              <a:t>When you move you can see very busy console on the backend. We are sending angle each frame right now, so we’ll adjust it afterwards.</a:t>
            </a:r>
          </a:p>
          <a:p>
            <a:r>
              <a:rPr lang="en-US" dirty="0"/>
              <a:t>You can see that it shows whether your arm is correctly posed or not.</a:t>
            </a:r>
          </a:p>
          <a:p>
            <a:endParaRPr lang="en-US" dirty="0"/>
          </a:p>
          <a:p>
            <a:r>
              <a:rPr lang="en-US" dirty="0"/>
              <a:t>This was our short demo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6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faced several challenges so far. We listed some of it.</a:t>
            </a:r>
          </a:p>
          <a:p>
            <a:r>
              <a:rPr lang="en-US" dirty="0"/>
              <a:t>First was resolving compatibility issue in java, spring, and </a:t>
            </a:r>
            <a:r>
              <a:rPr lang="en-US" dirty="0" err="1"/>
              <a:t>gradle</a:t>
            </a:r>
            <a:r>
              <a:rPr lang="en-US" dirty="0"/>
              <a:t> version.</a:t>
            </a:r>
          </a:p>
          <a:p>
            <a:r>
              <a:rPr lang="en-US" dirty="0"/>
              <a:t>At first I built spring project on my local and cloned it on the instance. But it kept producing error and it took some time to realize the </a:t>
            </a:r>
            <a:r>
              <a:rPr lang="en-US" dirty="0" err="1"/>
              <a:t>verision</a:t>
            </a:r>
            <a:r>
              <a:rPr lang="en-US" dirty="0"/>
              <a:t> difference.</a:t>
            </a:r>
          </a:p>
          <a:p>
            <a:r>
              <a:rPr lang="en-US" dirty="0"/>
              <a:t>Moreover, there were specific version set, like </a:t>
            </a:r>
            <a:r>
              <a:rPr lang="en-US" dirty="0" err="1"/>
              <a:t>compatable</a:t>
            </a:r>
            <a:r>
              <a:rPr lang="en-US" dirty="0"/>
              <a:t> version set of them. After a lot of trial we managed to build spring project as shown.</a:t>
            </a:r>
          </a:p>
          <a:p>
            <a:endParaRPr lang="en-US" dirty="0"/>
          </a:p>
          <a:p>
            <a:r>
              <a:rPr lang="en-US" dirty="0"/>
              <a:t>Then when frontend and backend tried to send data to each other, we got 403 </a:t>
            </a:r>
            <a:r>
              <a:rPr lang="en-US" altLang="ko-KR" dirty="0"/>
              <a:t>forbidden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  <a:r>
              <a:rPr lang="en-US" dirty="0"/>
              <a:t>.</a:t>
            </a:r>
          </a:p>
          <a:p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thought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 </a:t>
            </a:r>
            <a:r>
              <a:rPr lang="en-US" altLang="ko-KR" dirty="0"/>
              <a:t>CORS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  <a:r>
              <a:rPr lang="ko-KR" altLang="en-US" dirty="0"/>
              <a:t> </a:t>
            </a:r>
            <a:r>
              <a:rPr lang="en-US" altLang="ko-KR" dirty="0"/>
              <a:t>but</a:t>
            </a:r>
            <a:r>
              <a:rPr lang="ko-KR" altLang="en-US" dirty="0"/>
              <a:t> </a:t>
            </a:r>
            <a:r>
              <a:rPr lang="en-US" altLang="ko-KR" dirty="0"/>
              <a:t>after</a:t>
            </a:r>
            <a:r>
              <a:rPr lang="ko-KR" altLang="en-US" dirty="0"/>
              <a:t> </a:t>
            </a:r>
            <a:r>
              <a:rPr lang="en-US" altLang="ko-KR" dirty="0"/>
              <a:t>handling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didn’t</a:t>
            </a:r>
            <a:r>
              <a:rPr lang="ko-KR" altLang="en-US" dirty="0"/>
              <a:t> </a:t>
            </a:r>
            <a:r>
              <a:rPr lang="en-US" altLang="ko-KR" dirty="0"/>
              <a:t>work.</a:t>
            </a:r>
          </a:p>
          <a:p>
            <a:r>
              <a:rPr lang="en-US" dirty="0"/>
              <a:t>Besides, </a:t>
            </a:r>
            <a:r>
              <a:rPr lang="en-US" dirty="0" err="1"/>
              <a:t>whereever</a:t>
            </a:r>
            <a:r>
              <a:rPr lang="en-US" dirty="0"/>
              <a:t> we run react project, it kept starting on localhost, so we had to fix this problem.</a:t>
            </a:r>
          </a:p>
          <a:p>
            <a:r>
              <a:rPr lang="en-US" dirty="0"/>
              <a:t>Then we found about CSRF error, and able to handle this problem.</a:t>
            </a:r>
          </a:p>
          <a:p>
            <a:endParaRPr lang="en-US" dirty="0"/>
          </a:p>
          <a:p>
            <a:r>
              <a:rPr lang="en-US" dirty="0"/>
              <a:t>After network problem came receiving problem..</a:t>
            </a:r>
          </a:p>
          <a:p>
            <a:r>
              <a:rPr lang="en-US" dirty="0"/>
              <a:t>We sent the angle value in parameters but backend kept repeating that it’s null.</a:t>
            </a:r>
          </a:p>
          <a:p>
            <a:r>
              <a:rPr lang="en-US" dirty="0"/>
              <a:t>After changing it to find it in </a:t>
            </a:r>
            <a:r>
              <a:rPr lang="en-US" dirty="0" err="1"/>
              <a:t>requestBody</a:t>
            </a:r>
            <a:r>
              <a:rPr lang="en-US" dirty="0"/>
              <a:t>, we could solve it.</a:t>
            </a:r>
          </a:p>
          <a:p>
            <a:endParaRPr lang="en-US" dirty="0"/>
          </a:p>
          <a:p>
            <a:r>
              <a:rPr lang="en-US" dirty="0"/>
              <a:t>Surprisingly this wasn’t the end of receiving issue.</a:t>
            </a:r>
          </a:p>
          <a:p>
            <a:r>
              <a:rPr lang="en-US" dirty="0"/>
              <a:t>Data backend got was in JSON format but was available to get as String format.</a:t>
            </a:r>
          </a:p>
          <a:p>
            <a:r>
              <a:rPr lang="en-US" dirty="0"/>
              <a:t>Then we made new data structure compatible with it but we couldn’t fix it till we implemented override function of </a:t>
            </a:r>
            <a:r>
              <a:rPr lang="en-US" dirty="0" err="1"/>
              <a:t>toString</a:t>
            </a:r>
            <a:r>
              <a:rPr lang="en-US" dirty="0"/>
              <a:t> function.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058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3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 through our entire project so far like objectives to our challenges we’ve met until 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1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do yoga alone, it’s hard to tell if your posture us correct doing yoga alone.</a:t>
            </a:r>
          </a:p>
          <a:p>
            <a:r>
              <a:rPr lang="en-US" dirty="0"/>
              <a:t>So we proposed our </a:t>
            </a:r>
            <a:r>
              <a:rPr lang="en-US" dirty="0" err="1"/>
              <a:t>yogaform</a:t>
            </a:r>
            <a:r>
              <a:rPr lang="en-US" dirty="0"/>
              <a:t>, yoga pose correction AI web service using pose estimation model.</a:t>
            </a:r>
          </a:p>
          <a:p>
            <a:endParaRPr lang="en-US" dirty="0"/>
          </a:p>
          <a:p>
            <a:r>
              <a:rPr lang="en-US" dirty="0"/>
              <a:t>The main service is yoga coach. It will recognize user’s joint, and calculate the difference from the standard poses’ angle.</a:t>
            </a:r>
          </a:p>
          <a:p>
            <a:r>
              <a:rPr lang="en-US" dirty="0"/>
              <a:t>Whether user should stretch more or bend more shall be provided in speech.</a:t>
            </a:r>
          </a:p>
          <a:p>
            <a:endParaRPr lang="en-US" dirty="0"/>
          </a:p>
          <a:p>
            <a:r>
              <a:rPr lang="en-US" dirty="0"/>
              <a:t>This is our core function, and now I’ll illustrate how hard we did till this week and how much we achieved.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8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planned work schedule. Ans we’re on week 11. </a:t>
            </a:r>
          </a:p>
          <a:p>
            <a:r>
              <a:rPr lang="en-US" dirty="0"/>
              <a:t>Till this week we managed to complete top four tasks. </a:t>
            </a:r>
          </a:p>
          <a:p>
            <a:r>
              <a:rPr lang="en-US" dirty="0"/>
              <a:t>About UI and Framework setting, I’ll show you in a minute.</a:t>
            </a:r>
          </a:p>
          <a:p>
            <a:r>
              <a:rPr lang="en-US" dirty="0"/>
              <a:t>We finished joint calculation, and we already showed in this class previously.</a:t>
            </a:r>
          </a:p>
          <a:p>
            <a:r>
              <a:rPr lang="en-US" dirty="0"/>
              <a:t>We’re now </a:t>
            </a:r>
            <a:r>
              <a:rPr lang="en-US" dirty="0" err="1"/>
              <a:t>immensively</a:t>
            </a:r>
            <a:r>
              <a:rPr lang="en-US" dirty="0"/>
              <a:t> working on development, because we found loads of tasks ahead.</a:t>
            </a:r>
          </a:p>
          <a:p>
            <a:endParaRPr lang="en-US" dirty="0"/>
          </a:p>
          <a:p>
            <a:r>
              <a:rPr lang="en-US" dirty="0"/>
              <a:t>Until today, we had 11 team meetings, and all of our meetings and works are saved on Notion and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group consists of 3 people, and your can tell which one is me at a glance.</a:t>
            </a:r>
          </a:p>
          <a:p>
            <a:r>
              <a:rPr lang="ko-KR" altLang="en-US" dirty="0"/>
              <a:t>혜인 </a:t>
            </a:r>
            <a:r>
              <a:rPr lang="en-US" altLang="ko-KR" dirty="0"/>
              <a:t>is working on Front-end and in charge of </a:t>
            </a:r>
            <a:r>
              <a:rPr lang="en-US" altLang="ko-KR" dirty="0" err="1"/>
              <a:t>joiint</a:t>
            </a:r>
            <a:r>
              <a:rPr lang="en-US" altLang="ko-KR" dirty="0"/>
              <a:t> angle calculation.</a:t>
            </a:r>
          </a:p>
          <a:p>
            <a:r>
              <a:rPr lang="ko-KR" altLang="en-US" dirty="0"/>
              <a:t>유하</a:t>
            </a:r>
            <a:r>
              <a:rPr lang="en-US" altLang="ko-KR" dirty="0"/>
              <a:t> is also working on frontend and in charge of UI’UX design.</a:t>
            </a:r>
          </a:p>
          <a:p>
            <a:r>
              <a:rPr lang="en-US" dirty="0"/>
              <a:t>I’m working on backend and in charge of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6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able to make general UI’UX of our webpage.</a:t>
            </a:r>
          </a:p>
          <a:p>
            <a:r>
              <a:rPr lang="en-US" dirty="0"/>
              <a:t>I don’t know how this color would look like to you but it’s the color of lavender. </a:t>
            </a:r>
          </a:p>
          <a:p>
            <a:r>
              <a:rPr lang="en-US" dirty="0"/>
              <a:t>Our representative color is lavender, because this flower is known to be helpful for meditation and relaxing.</a:t>
            </a:r>
          </a:p>
          <a:p>
            <a:r>
              <a:rPr lang="en-US" dirty="0"/>
              <a:t>This is our home page, and you can use all of our service after you login.</a:t>
            </a:r>
          </a:p>
          <a:p>
            <a:r>
              <a:rPr lang="en-US" dirty="0"/>
              <a:t>If you click tab yoga, there,  you can see all the poses we have.</a:t>
            </a:r>
          </a:p>
          <a:p>
            <a:r>
              <a:rPr lang="en-US" dirty="0"/>
              <a:t>You can click on each of it and save it to your </a:t>
            </a:r>
            <a:r>
              <a:rPr lang="en-US" dirty="0" err="1"/>
              <a:t>custum</a:t>
            </a:r>
            <a:r>
              <a:rPr lang="en-US" dirty="0"/>
              <a:t> routine.</a:t>
            </a:r>
          </a:p>
          <a:p>
            <a:endParaRPr lang="en-US" dirty="0"/>
          </a:p>
          <a:p>
            <a:r>
              <a:rPr lang="en-US" dirty="0"/>
              <a:t>If you want to do a single pose estimation of that pose, you can do that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826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click the start button, you can choose routine you would like to do.</a:t>
            </a:r>
          </a:p>
          <a:p>
            <a:r>
              <a:rPr lang="en-US" dirty="0"/>
              <a:t>We are planning to provide at least 2 levels.</a:t>
            </a:r>
          </a:p>
          <a:p>
            <a:r>
              <a:rPr lang="en-US" dirty="0"/>
              <a:t>And below that, you can see your own routines.</a:t>
            </a:r>
          </a:p>
          <a:p>
            <a:endParaRPr lang="en-US" dirty="0"/>
          </a:p>
          <a:p>
            <a:r>
              <a:rPr lang="en-US" dirty="0"/>
              <a:t>After you choose, then </a:t>
            </a:r>
            <a:r>
              <a:rPr lang="en-US" dirty="0" err="1"/>
              <a:t>webcamera</a:t>
            </a:r>
            <a:r>
              <a:rPr lang="en-US" dirty="0"/>
              <a:t> would be connected and the pose picture shown beside.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0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structure of page during routine.</a:t>
            </a:r>
          </a:p>
          <a:p>
            <a:r>
              <a:rPr lang="en-US" dirty="0"/>
              <a:t>Pose instruction on one side and your web camera on the other.</a:t>
            </a:r>
          </a:p>
          <a:p>
            <a:r>
              <a:rPr lang="en-US" dirty="0"/>
              <a:t>You will get endless feedback by our pose estimation AI based yoga coach function.</a:t>
            </a:r>
          </a:p>
          <a:p>
            <a:r>
              <a:rPr lang="en-US" dirty="0"/>
              <a:t>As many people concerned about different angle, we managed that problem by guide picture like this.</a:t>
            </a:r>
          </a:p>
          <a:p>
            <a:r>
              <a:rPr lang="en-US" dirty="0"/>
              <a:t>When user starts the routine, there will be pre setting instruction.</a:t>
            </a:r>
          </a:p>
          <a:p>
            <a:r>
              <a:rPr lang="en-US" dirty="0"/>
              <a:t>For example, your arms and legs should be recognized to start the yoga.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3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I’ll explain about our technical part.</a:t>
            </a:r>
          </a:p>
          <a:p>
            <a:r>
              <a:rPr lang="en-US" dirty="0"/>
              <a:t>The frameworks and environment we’re using is mainly these three. We are using </a:t>
            </a:r>
            <a:r>
              <a:rPr lang="en-US" dirty="0" err="1"/>
              <a:t>reactboot</a:t>
            </a:r>
            <a:r>
              <a:rPr lang="en-US" dirty="0"/>
              <a:t>, react on the framework and </a:t>
            </a:r>
            <a:r>
              <a:rPr lang="en-US" dirty="0" err="1"/>
              <a:t>springboot</a:t>
            </a:r>
            <a:r>
              <a:rPr lang="en-US" dirty="0"/>
              <a:t> on the backend.</a:t>
            </a:r>
          </a:p>
          <a:p>
            <a:r>
              <a:rPr lang="en-US" dirty="0"/>
              <a:t>We are also using server instance of </a:t>
            </a:r>
            <a:r>
              <a:rPr lang="en-US" dirty="0" err="1"/>
              <a:t>aws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1712D-F16F-4D35-8C62-94756A9E7F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6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8727" y="4342566"/>
            <a:ext cx="6089388" cy="19235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1259" y="6096402"/>
            <a:ext cx="3851715" cy="11545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658" y="9640448"/>
            <a:ext cx="4370579" cy="6020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987" y="802092"/>
            <a:ext cx="8232110" cy="2279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480" y="2007718"/>
            <a:ext cx="3709871" cy="1741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75624" y="3129507"/>
            <a:ext cx="5212550" cy="6171429"/>
            <a:chOff x="12575624" y="3129507"/>
            <a:chExt cx="5212550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5624" y="3129507"/>
              <a:ext cx="5212550" cy="6171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076" y="4991143"/>
            <a:ext cx="5444352" cy="12262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771" y="5775033"/>
            <a:ext cx="12086136" cy="10374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3076" y="6717836"/>
            <a:ext cx="5991914" cy="12262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771" y="7628040"/>
            <a:ext cx="11200660" cy="14876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6714" y="3367274"/>
            <a:ext cx="9857222" cy="14631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987" y="802092"/>
            <a:ext cx="8232110" cy="2279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480" y="2683908"/>
            <a:ext cx="3532814" cy="16268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930" y="3889618"/>
            <a:ext cx="8093594" cy="19134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508" y="5836210"/>
            <a:ext cx="3395147" cy="16268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4933" y="7167504"/>
            <a:ext cx="9827908" cy="19134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987" y="754473"/>
            <a:ext cx="3856662" cy="2184129"/>
          </a:xfrm>
          <a:prstGeom prst="rect">
            <a:avLst/>
          </a:prstGeom>
        </p:spPr>
      </p:pic>
      <p:pic>
        <p:nvPicPr>
          <p:cNvPr id="5" name="KakaoTalk_20231110_080044411">
            <a:hlinkClick r:id="" action="ppaction://media"/>
            <a:extLst>
              <a:ext uri="{FF2B5EF4-FFF2-40B4-BE49-F238E27FC236}">
                <a16:creationId xmlns:a16="http://schemas.microsoft.com/office/drawing/2014/main" id="{4050FE9D-5108-DCCF-F7A6-953256940C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662986"/>
            <a:ext cx="13784815" cy="8961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58" y="783044"/>
            <a:ext cx="6209462" cy="2326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914" y="2551590"/>
            <a:ext cx="15842621" cy="7255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987" y="802092"/>
            <a:ext cx="5680138" cy="2088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99" y="2524876"/>
            <a:ext cx="9619508" cy="32675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987" y="5493134"/>
            <a:ext cx="4068500" cy="21841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61" y="7361209"/>
            <a:ext cx="10603365" cy="19134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607" y="911350"/>
            <a:ext cx="5649764" cy="2189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561" y="2864923"/>
            <a:ext cx="7323041" cy="25136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0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789" y="1871789"/>
            <a:ext cx="6542136" cy="6542136"/>
            <a:chOff x="5871789" y="1871789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789" y="1871789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44761" y="2238443"/>
            <a:ext cx="25459109" cy="88689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03818" y="5239559"/>
            <a:ext cx="12293721" cy="1456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78511" y="4810953"/>
            <a:ext cx="5978452" cy="373324"/>
            <a:chOff x="9878511" y="4810953"/>
            <a:chExt cx="5978452" cy="3733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8513" y="4730955"/>
              <a:ext cx="618525" cy="69664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4764" y="4744363"/>
              <a:ext cx="1222641" cy="591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78511" y="5487787"/>
            <a:ext cx="5978452" cy="373324"/>
            <a:chOff x="9878511" y="5487787"/>
            <a:chExt cx="5978452" cy="3733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8513" y="5407789"/>
              <a:ext cx="669773" cy="69664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5240" y="5355192"/>
              <a:ext cx="1215746" cy="7104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8511" y="6164621"/>
            <a:ext cx="5978452" cy="373324"/>
            <a:chOff x="9878511" y="6164621"/>
            <a:chExt cx="5978452" cy="373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8513" y="6084623"/>
              <a:ext cx="671440" cy="69664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5240" y="6032020"/>
              <a:ext cx="1042260" cy="7104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8511" y="6872266"/>
            <a:ext cx="5556666" cy="350082"/>
            <a:chOff x="9878511" y="6872266"/>
            <a:chExt cx="5556666" cy="3500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4157" y="6797912"/>
              <a:ext cx="627748" cy="64750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02363" y="6752258"/>
              <a:ext cx="1766651" cy="648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78476" y="7589866"/>
            <a:ext cx="5533155" cy="348598"/>
            <a:chOff x="9878476" y="7589866"/>
            <a:chExt cx="5533155" cy="3485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04438" y="7515828"/>
              <a:ext cx="620459" cy="64475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00538" y="7471090"/>
              <a:ext cx="859808" cy="5967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78476" y="8273448"/>
            <a:ext cx="5533155" cy="348598"/>
            <a:chOff x="9878476" y="8273448"/>
            <a:chExt cx="5533155" cy="3485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04438" y="8199409"/>
              <a:ext cx="620459" cy="64475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0062" y="8211815"/>
              <a:ext cx="1280466" cy="5470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78511" y="8979106"/>
            <a:ext cx="5200435" cy="327638"/>
            <a:chOff x="9878511" y="8979106"/>
            <a:chExt cx="5200435" cy="3276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08924" y="8909519"/>
              <a:ext cx="573186" cy="6059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74589" y="8917302"/>
              <a:ext cx="1195593" cy="520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368" y="801368"/>
            <a:ext cx="5407660" cy="22817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509" y="2544348"/>
            <a:ext cx="3160831" cy="16972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080" y="5141261"/>
            <a:ext cx="3028288" cy="16972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237" y="3840167"/>
            <a:ext cx="9921679" cy="970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4328" y="6478539"/>
            <a:ext cx="14164908" cy="32640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1036" y="3426801"/>
            <a:ext cx="14142857" cy="5790476"/>
            <a:chOff x="3181036" y="3426801"/>
            <a:chExt cx="14142857" cy="57904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81036" y="3426801"/>
              <a:ext cx="14134003" cy="5789417"/>
              <a:chOff x="3181036" y="3426801"/>
              <a:chExt cx="14134003" cy="578941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81036" y="3426801"/>
                <a:ext cx="14134003" cy="578941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976760" y="6269750"/>
              <a:ext cx="5604946" cy="71429"/>
              <a:chOff x="10976760" y="6269750"/>
              <a:chExt cx="5604946" cy="7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0976760" y="6269750"/>
                <a:ext cx="5604946" cy="7142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23199" y="4373660"/>
            <a:ext cx="2685976" cy="2441788"/>
            <a:chOff x="1623199" y="4373660"/>
            <a:chExt cx="2685976" cy="2441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199" y="4373660"/>
              <a:ext cx="2685976" cy="2441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8523" y="7292637"/>
            <a:ext cx="2465534" cy="954258"/>
            <a:chOff x="1818523" y="7292637"/>
            <a:chExt cx="2465534" cy="9542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8523" y="7292637"/>
              <a:ext cx="2465534" cy="9542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987" y="754473"/>
            <a:ext cx="5277234" cy="23841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051" y="2007718"/>
            <a:ext cx="3258823" cy="16268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2037" y="5110036"/>
            <a:ext cx="2133498" cy="11757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9225" y="7378172"/>
            <a:ext cx="2491574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8235" y="3238095"/>
            <a:ext cx="3809524" cy="3809524"/>
            <a:chOff x="1758235" y="3238095"/>
            <a:chExt cx="3809524" cy="3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8235" y="3238095"/>
              <a:ext cx="3809524" cy="3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6190" y="3238095"/>
            <a:ext cx="3809524" cy="3809524"/>
            <a:chOff x="6876190" y="3238095"/>
            <a:chExt cx="3809524" cy="3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6190" y="3238095"/>
              <a:ext cx="3809524" cy="3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987" y="754473"/>
            <a:ext cx="5277234" cy="23841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480" y="2123308"/>
            <a:ext cx="6681347" cy="1570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094" y="7945933"/>
            <a:ext cx="5000041" cy="16490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1731" y="7148015"/>
            <a:ext cx="4595003" cy="10129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6338" y="7148015"/>
            <a:ext cx="6025613" cy="10129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72961" y="7948542"/>
            <a:ext cx="3260813" cy="1649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71107" y="3238095"/>
            <a:ext cx="3809524" cy="5898157"/>
            <a:chOff x="12571107" y="3238095"/>
            <a:chExt cx="3809524" cy="58981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571107" y="3238095"/>
              <a:ext cx="3809524" cy="3809524"/>
              <a:chOff x="12571107" y="3238095"/>
              <a:chExt cx="3809524" cy="38095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71107" y="3238095"/>
                <a:ext cx="3809524" cy="380952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81278" y="7148017"/>
              <a:ext cx="4825898" cy="101298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49914" y="7945933"/>
              <a:ext cx="3259984" cy="1649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782" y="1749748"/>
            <a:ext cx="11652758" cy="7589837"/>
            <a:chOff x="6354782" y="1749748"/>
            <a:chExt cx="11652758" cy="7589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4782" y="1749748"/>
              <a:ext cx="11652758" cy="75898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987" y="802092"/>
            <a:ext cx="4324300" cy="22888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004" y="2045813"/>
            <a:ext cx="2404347" cy="16077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61" y="3447990"/>
            <a:ext cx="5631127" cy="42573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6430" y="954133"/>
            <a:ext cx="10959672" cy="8377447"/>
            <a:chOff x="6706430" y="954133"/>
            <a:chExt cx="10959672" cy="83774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6430" y="954133"/>
              <a:ext cx="10959672" cy="83774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987" y="802092"/>
            <a:ext cx="4324300" cy="22888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004" y="2045813"/>
            <a:ext cx="2404347" cy="16077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61" y="3568228"/>
            <a:ext cx="5677174" cy="25136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1900" y="180952"/>
            <a:ext cx="9695344" cy="9884390"/>
            <a:chOff x="7971900" y="180952"/>
            <a:chExt cx="9695344" cy="9884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900" y="180952"/>
              <a:ext cx="9695344" cy="98843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987" y="802092"/>
            <a:ext cx="4324300" cy="22888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004" y="2045813"/>
            <a:ext cx="2404347" cy="16077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61" y="3568228"/>
            <a:ext cx="4254232" cy="25136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2909" y="3990254"/>
            <a:ext cx="3483107" cy="3483107"/>
            <a:chOff x="1532909" y="3990254"/>
            <a:chExt cx="3483107" cy="3483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909" y="3990254"/>
              <a:ext cx="3483107" cy="3483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32728" y="3990254"/>
            <a:ext cx="4029783" cy="3483107"/>
            <a:chOff x="6632728" y="3990254"/>
            <a:chExt cx="4029783" cy="3483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2728" y="3990254"/>
              <a:ext cx="4029783" cy="3483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1331" y="4536541"/>
            <a:ext cx="4087518" cy="2390534"/>
            <a:chOff x="12191331" y="4536541"/>
            <a:chExt cx="4087518" cy="2390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1331" y="4536541"/>
              <a:ext cx="4087518" cy="23905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987" y="802092"/>
            <a:ext cx="8232110" cy="22793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480" y="2007718"/>
            <a:ext cx="4414157" cy="16268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4312" y="8331298"/>
            <a:ext cx="2116232" cy="9707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0145" y="8219612"/>
            <a:ext cx="2148489" cy="11090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48054" y="8331294"/>
            <a:ext cx="1528260" cy="9707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1161</Words>
  <Application>Microsoft Macintosh PowerPoint</Application>
  <PresentationFormat>Custom</PresentationFormat>
  <Paragraphs>99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Jaehyun Song</cp:lastModifiedBy>
  <cp:revision>2</cp:revision>
  <dcterms:created xsi:type="dcterms:W3CDTF">2023-11-10T02:16:41Z</dcterms:created>
  <dcterms:modified xsi:type="dcterms:W3CDTF">2023-11-12T09:37:29Z</dcterms:modified>
</cp:coreProperties>
</file>